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320" r:id="rId4"/>
    <p:sldId id="291" r:id="rId6"/>
    <p:sldId id="269" r:id="rId7"/>
    <p:sldId id="260" r:id="rId8"/>
    <p:sldId id="264" r:id="rId9"/>
    <p:sldId id="259" r:id="rId10"/>
    <p:sldId id="263" r:id="rId11"/>
    <p:sldId id="261" r:id="rId12"/>
    <p:sldId id="266" r:id="rId13"/>
    <p:sldId id="267" r:id="rId14"/>
    <p:sldId id="268" r:id="rId15"/>
    <p:sldId id="273" r:id="rId16"/>
    <p:sldId id="315" r:id="rId17"/>
    <p:sldId id="316" r:id="rId18"/>
    <p:sldId id="317" r:id="rId19"/>
    <p:sldId id="318" r:id="rId20"/>
    <p:sldId id="319" r:id="rId21"/>
    <p:sldId id="276" r:id="rId22"/>
    <p:sldId id="277" r:id="rId23"/>
    <p:sldId id="279" r:id="rId24"/>
    <p:sldId id="280" r:id="rId25"/>
    <p:sldId id="282" r:id="rId26"/>
    <p:sldId id="285" r:id="rId27"/>
    <p:sldId id="286" r:id="rId28"/>
    <p:sldId id="287" r:id="rId29"/>
    <p:sldId id="288" r:id="rId30"/>
    <p:sldId id="289" r:id="rId31"/>
    <p:sldId id="275" r:id="rId32"/>
    <p:sldId id="290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dee1d198_1_3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8dee1d198_1_3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258df9d21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258df9d2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32075e8e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32075e8e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MediaPipe旨在为设备上的ML提供完整解决方案，其中包括易于使用的定制选项，即使对于没有ML背景的人也是如此。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32075e8e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32075e8e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MediaPipe旨在为设备上的ML提供完整解决方案，其中包括易于使用的定制选项，即使对于没有ML背景的人也是如此。</a:t>
            </a:r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6339" y="5575199"/>
            <a:ext cx="4474433" cy="3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722633" y="2715700"/>
            <a:ext cx="6462800" cy="23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5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subTitle" idx="1"/>
          </p:nvPr>
        </p:nvSpPr>
        <p:spPr>
          <a:xfrm>
            <a:off x="1512515" y="6002360"/>
            <a:ext cx="5122000" cy="4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1_Title Slid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ogle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85933" y="617360"/>
            <a:ext cx="8939600" cy="6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35">
                <a:solidFill>
                  <a:srgbClr val="00ACC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subTitle" idx="1"/>
          </p:nvPr>
        </p:nvSpPr>
        <p:spPr>
          <a:xfrm>
            <a:off x="985933" y="1442400"/>
            <a:ext cx="6948800" cy="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type="subTitle" idx="2"/>
          </p:nvPr>
        </p:nvSpPr>
        <p:spPr>
          <a:xfrm>
            <a:off x="1014711" y="2165300"/>
            <a:ext cx="5823600" cy="2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250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5" name="Google Shape;55;p13"/>
          <p:cNvSpPr/>
          <p:nvPr/>
        </p:nvSpPr>
        <p:spPr>
          <a:xfrm>
            <a:off x="0" y="6623600"/>
            <a:ext cx="12192000" cy="2344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/>
          <a:srcRect r="81402"/>
          <a:stretch>
            <a:fillRect/>
          </a:stretch>
        </p:blipFill>
        <p:spPr>
          <a:xfrm>
            <a:off x="254967" y="200733"/>
            <a:ext cx="406067" cy="40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19867" y="137633"/>
            <a:ext cx="1945200" cy="5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595959"/>
              </a:solidFill>
            </a:endParaRPr>
          </a:p>
        </p:txBody>
      </p:sp>
      <p:sp>
        <p:nvSpPr>
          <p:cNvPr id="58" name="Google Shape;58;p13"/>
          <p:cNvSpPr txBox="1"/>
          <p:nvPr>
            <p:ph type="subTitle" idx="3"/>
          </p:nvPr>
        </p:nvSpPr>
        <p:spPr>
          <a:xfrm>
            <a:off x="719869" y="200651"/>
            <a:ext cx="4116400" cy="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65">
                <a:solidFill>
                  <a:srgbClr val="4250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82650" y="6456362"/>
            <a:ext cx="2157412" cy="37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4"/>
          <p:cNvPicPr preferRelativeResize="0"/>
          <p:nvPr/>
        </p:nvPicPr>
        <p:blipFill rotWithShape="1">
          <a:blip r:embed="rId4"/>
          <a:srcRect t="24932" b="21054"/>
          <a:stretch>
            <a:fillRect/>
          </a:stretch>
        </p:blipFill>
        <p:spPr>
          <a:xfrm>
            <a:off x="85725" y="6456362"/>
            <a:ext cx="742950" cy="4016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4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783012" y="2465387"/>
            <a:ext cx="4625974" cy="19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"/>
          <p:cNvSpPr txBox="1"/>
          <p:nvPr>
            <p:ph type="title"/>
          </p:nvPr>
        </p:nvSpPr>
        <p:spPr>
          <a:xfrm>
            <a:off x="838200" y="365125"/>
            <a:ext cx="10515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ogle Sans"/>
              <a:buNone/>
              <a:defRPr sz="44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"/>
          <p:cNvSpPr txBox="1"/>
          <p:nvPr>
            <p:ph type="body" idx="1"/>
          </p:nvPr>
        </p:nvSpPr>
        <p:spPr>
          <a:xfrm>
            <a:off x="838200" y="1149350"/>
            <a:ext cx="10515600" cy="5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838200" y="365125"/>
            <a:ext cx="10515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ogle Sans"/>
              <a:buNone/>
              <a:defRPr sz="44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6"/>
          <p:cNvSpPr txBox="1"/>
          <p:nvPr>
            <p:ph type="body" idx="1"/>
          </p:nvPr>
        </p:nvSpPr>
        <p:spPr>
          <a:xfrm>
            <a:off x="838200" y="1149350"/>
            <a:ext cx="10515600" cy="5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hyperlink" Target="https://groups.google.com/a/google.com/g/mediapipe-testers" TargetMode="External"/><Relationship Id="rId8" Type="http://schemas.openxmlformats.org/officeDocument/2006/relationships/hyperlink" Target="https://github.com/googlesamples/mediapipe" TargetMode="External"/><Relationship Id="rId7" Type="http://schemas.openxmlformats.org/officeDocument/2006/relationships/hyperlink" Target="https://github.com/google/mediapipe/tree/master/mediapipe/tasks" TargetMode="External"/><Relationship Id="rId6" Type="http://schemas.openxmlformats.org/officeDocument/2006/relationships/hyperlink" Target="https://youtu.be/U-7VmOklRLI" TargetMode="External"/><Relationship Id="rId5" Type="http://schemas.openxmlformats.org/officeDocument/2006/relationships/hyperlink" Target="https://youtu.be/6BDu_sz_y0U" TargetMode="External"/><Relationship Id="rId4" Type="http://schemas.openxmlformats.org/officeDocument/2006/relationships/hyperlink" Target="https://developers.google.com/mediapipe/solutions/model_maker" TargetMode="External"/><Relationship Id="rId3" Type="http://schemas.openxmlformats.org/officeDocument/2006/relationships/hyperlink" Target="https://mediapipe-studio.webapps.google.com/home" TargetMode="External"/><Relationship Id="rId2" Type="http://schemas.openxmlformats.org/officeDocument/2006/relationships/hyperlink" Target="https://forms.gle/iqNFqc5hKLXfhBX77" TargetMode="External"/><Relationship Id="rId10" Type="http://schemas.openxmlformats.org/officeDocument/2006/relationships/slideLayout" Target="../slideLayouts/slideLayout4.xml"/><Relationship Id="rId1" Type="http://schemas.openxmlformats.org/officeDocument/2006/relationships/hyperlink" Target="https://developers.google.com/mediapip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1"/>
          <a:srcRect t="79" b="79"/>
          <a:stretch>
            <a:fillRect/>
          </a:stretch>
        </p:blipFill>
        <p:spPr>
          <a:xfrm>
            <a:off x="7613657" y="0"/>
            <a:ext cx="457834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403767" y="0"/>
            <a:ext cx="12595767" cy="6857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9"/>
          <p:cNvSpPr txBox="1"/>
          <p:nvPr>
            <p:ph type="title"/>
          </p:nvPr>
        </p:nvSpPr>
        <p:spPr>
          <a:xfrm>
            <a:off x="-114300" y="2831465"/>
            <a:ext cx="7516495" cy="2084705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ym typeface="+mn-ea"/>
              </a:rPr>
              <a:t>MediaPipe</a:t>
            </a:r>
            <a:r>
              <a:rPr lang="zh-CN" altLang="en-US">
                <a:sym typeface="+mn-ea"/>
              </a:rPr>
              <a:t>从训练到应用</a:t>
            </a:r>
            <a:br>
              <a:rPr lang="zh-CN" altLang="en-US"/>
            </a:b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4000"/>
              <a:t>潘凌越</a:t>
            </a:r>
            <a:r>
              <a:rPr lang="en-US" altLang="zh-CN" sz="4000"/>
              <a:t> </a:t>
            </a:r>
            <a:r>
              <a:rPr lang="en-US" altLang="zh-CN" sz="4000"/>
              <a:t>GDE</a:t>
            </a:r>
            <a:endParaRPr lang="en-US" altLang="zh-CN" sz="4000"/>
          </a:p>
        </p:txBody>
      </p:sp>
      <p:sp>
        <p:nvSpPr>
          <p:cNvPr id="111" name="Google Shape;111;p29"/>
          <p:cNvSpPr txBox="1"/>
          <p:nvPr>
            <p:ph type="subTitle" idx="1"/>
          </p:nvPr>
        </p:nvSpPr>
        <p:spPr>
          <a:xfrm>
            <a:off x="1156248" y="5994427"/>
            <a:ext cx="5122000" cy="4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Beijing</a:t>
            </a:r>
            <a:endParaRPr lang="en-GB"/>
          </a:p>
        </p:txBody>
      </p:sp>
      <p:pic>
        <p:nvPicPr>
          <p:cNvPr id="1" name="图片 0" descr="spee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55" y="0"/>
            <a:ext cx="5521325" cy="6080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Model Maker</a:t>
            </a:r>
            <a:endParaRPr lang="zh-CN" altLang="en-US"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596" y="1628725"/>
            <a:ext cx="5823600" cy="2098400"/>
          </a:xfrm>
        </p:spPr>
        <p:txBody>
          <a:bodyPr>
            <a:normAutofit fontScale="90000" lnSpcReduction="10000"/>
          </a:bodyPr>
          <a:p>
            <a:pPr marL="50800" indent="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Model Maker</a:t>
            </a:r>
            <a:r>
              <a:t>能够个性化模型。在某些情况下，可用选项可能无法满足的特定需求。例如，可能希望区分狗和猫的图像，或者您可能希望将自己的手势合并到手势识别模型中。模型制作器允许这种类型的定制。</a:t>
            </a:r>
          </a:p>
          <a:p>
            <a:pPr marL="50800" indent="0">
              <a:buFont typeface="Arial" panose="020B0604020202020204" pitchFamily="34" charset="0"/>
            </a:pPr>
          </a:p>
          <a:p>
            <a:pPr marL="50800" indent="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Model Maker</a:t>
            </a:r>
            <a:r>
              <a:t>采用了一种称为迁移学习的机器学习训练技术。该技术涉及使用新数据重新训练现有模型。它本质上涉及利用现有模型逻辑的很大一部分。</a:t>
            </a:r>
          </a:p>
          <a:p>
            <a:pPr marL="50800" indent="0">
              <a:buFont typeface="Arial" panose="020B0604020202020204" pitchFamily="34" charset="0"/>
            </a:pPr>
            <a:r>
              <a:t>因此，与训练全新模型相比，训练所需的时间更少，并且可以用更少的数据来完成。</a:t>
            </a:r>
          </a:p>
          <a:p>
            <a:pPr marL="50800" indent="0">
              <a:buFont typeface="Arial" panose="020B0604020202020204" pitchFamily="34" charset="0"/>
            </a:pPr>
            <a:r>
              <a:t>本质上，迁移学习需要删除现有模型的最后一层并使用新数据重建它</a:t>
            </a:r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如何定制模型？</a:t>
            </a:r>
            <a:endParaRPr lang="zh-CN" altLang="en-US"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615" y="1628775"/>
            <a:ext cx="7814945" cy="4935855"/>
          </a:xfrm>
        </p:spPr>
        <p:txBody>
          <a:bodyPr anchor="ctr" anchorCtr="0">
            <a:normAutofit lnSpcReduction="10000"/>
          </a:bodyPr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sz="2000"/>
              <a:t>使用Model Maker进行模型再训练</a:t>
            </a:r>
            <a:endParaRPr sz="2000"/>
          </a:p>
          <a:p>
            <a:pPr marL="3365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t>与从头开始训练相比，Model Maker可以用更少的数据重新训练模型。</a:t>
            </a:r>
          </a:p>
          <a:p>
            <a:pPr marL="3365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t>使用新数据进行再训练时的数据建议。</a:t>
            </a:r>
          </a:p>
          <a:p>
            <a:pPr marL="3365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</a:p>
          <a:p>
            <a:pPr marL="3365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1.</a:t>
            </a:r>
            <a:r>
              <a:rPr sz="2000"/>
              <a:t>数据样本建议</a:t>
            </a:r>
            <a:endParaRPr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每个类别大约需要100个数据样本。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例如: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100张公交车图像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100张汽车图像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100张自行车图像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/>
              <a:t>2. </a:t>
            </a:r>
            <a:r>
              <a:t>注意事项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根据应用需求，可以使用每个类别更少的数据样本进行再训练。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更大的数据集通常会提高模型的准确性。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/>
              <a:t>3. 数据集划分</a:t>
            </a:r>
            <a:endParaRPr lang="en-US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lang="en-US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/>
              <a:t>训练: 80%</a:t>
            </a:r>
            <a:endParaRPr lang="en-US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/>
              <a:t>测试: 10%</a:t>
            </a:r>
            <a:endParaRPr lang="en-US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/>
              <a:t>验证: 10%</a:t>
            </a:r>
            <a:endParaRPr lang="en-US"/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>
                <a:sym typeface="+mn-ea"/>
              </a:rPr>
              <a:t>MediaPipe Studio </a:t>
            </a:r>
            <a:r>
              <a:rPr lang="zh-CN">
                <a:sym typeface="+mn-ea"/>
              </a:rPr>
              <a:t>简介</a:t>
            </a:r>
            <a:endParaRPr lang="zh-CN" altLang="en-US"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615" y="1628775"/>
            <a:ext cx="7814945" cy="4935855"/>
          </a:xfrm>
        </p:spPr>
        <p:txBody>
          <a:bodyPr anchor="ctr" anchorCtr="0">
            <a:normAutofit lnSpcReduction="10000"/>
          </a:bodyPr>
          <a:p>
            <a:pPr marL="3365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t>在线工具</a:t>
            </a:r>
          </a:p>
          <a:p>
            <a:pPr marL="3365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t>目的：评估和个性化设备上的ML模型和管道。</a:t>
            </a:r>
          </a:p>
          <a:p>
            <a:pPr marL="3365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1.</a:t>
            </a:r>
            <a:r>
              <a:rPr sz="2000"/>
              <a:t>核心功能</a:t>
            </a:r>
            <a:endParaRPr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sz="2000"/>
              <a:t>基于Web的应用</a:t>
            </a:r>
            <a:endParaRPr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sz="2000"/>
              <a:t>在浏览器中直接使用个人数据和定制的ML模型评估MediaPipe解决方案。</a:t>
            </a:r>
            <a:endParaRPr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/>
              <a:t>2. </a:t>
            </a:r>
            <a:r>
              <a:t>灵活的模型设置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在解决方案演示中进行试验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调整结果总数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设置报告结果的最小置信度阈值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/>
              <a:t>3. MediaPipe Studio的价值</a:t>
            </a:r>
            <a:endParaRPr lang="en-US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lang="en-US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/>
              <a:t>快速测试ML解决方案</a:t>
            </a:r>
            <a:endParaRPr lang="en-US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/>
              <a:t>完善解决方案以满足特定要求</a:t>
            </a:r>
            <a:endParaRPr lang="en-US"/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>
                <a:sym typeface="+mn-ea"/>
              </a:rPr>
              <a:t> </a:t>
            </a:r>
            <a:r>
              <a:rPr lang="zh-CN">
                <a:sym typeface="+mn-ea"/>
              </a:rPr>
              <a:t>依赖</a:t>
            </a:r>
            <a:endParaRPr lang="zh-CN"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615" y="1628775"/>
            <a:ext cx="7814945" cy="4935855"/>
          </a:xfrm>
        </p:spPr>
        <p:txBody>
          <a:bodyPr anchor="t" anchorCtr="0">
            <a:normAutofit/>
          </a:bodyPr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pip install </a:t>
            </a:r>
            <a:r>
              <a:rPr lang="en-US" sz="2000">
                <a:solidFill>
                  <a:srgbClr val="FF0000"/>
                </a:solidFill>
              </a:rPr>
              <a:t>mediapipe-model-maker</a:t>
            </a:r>
            <a:endParaRPr lang="en-US" sz="2000">
              <a:solidFill>
                <a:srgbClr val="FF0000"/>
              </a:solidFill>
            </a:endParaR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import tensorflow as tf</a:t>
            </a:r>
            <a:endParaRPr 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from mediapipe_model_maker import </a:t>
            </a:r>
            <a:r>
              <a:rPr lang="en-US" sz="2000">
                <a:solidFill>
                  <a:srgbClr val="FF0000"/>
                </a:solidFill>
              </a:rPr>
              <a:t>image_classifier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5" name="副标题 4"/>
          <p:cNvSpPr/>
          <p:nvPr>
            <p:ph type="subTitle" idx="3"/>
          </p:nvPr>
        </p:nvSpPr>
        <p:spPr>
          <a:xfrm>
            <a:off x="695104" y="188586"/>
            <a:ext cx="4116400" cy="407600"/>
          </a:xfrm>
        </p:spPr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>
                <a:sym typeface="+mn-ea"/>
              </a:rPr>
              <a:t> </a:t>
            </a:r>
            <a:r>
              <a:rPr lang="zh-CN">
                <a:sym typeface="+mn-ea"/>
              </a:rPr>
              <a:t>数据</a:t>
            </a:r>
            <a:r>
              <a:rPr lang="zh-CN">
                <a:sym typeface="+mn-ea"/>
              </a:rPr>
              <a:t>准备</a:t>
            </a:r>
            <a:endParaRPr lang="zh-CN"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615" y="1628775"/>
            <a:ext cx="7814945" cy="4935855"/>
          </a:xfrm>
        </p:spPr>
        <p:txBody>
          <a:bodyPr anchor="t" anchorCtr="0">
            <a:normAutofit/>
          </a:bodyPr>
          <a:p>
            <a:pPr marL="3937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数据下载</a:t>
            </a:r>
            <a:endParaRPr lang="en-US" sz="2000" b="1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image_path = tf.keras.utils.get_file(</a:t>
            </a:r>
            <a:endParaRPr 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    'flower_photos.tgz',</a:t>
            </a:r>
            <a:endParaRPr 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    'https://</a:t>
            </a:r>
            <a:r>
              <a:rPr lang="en-US" sz="2000"/>
              <a:t>xxx.xxx.com/example_images/photos.tgz',</a:t>
            </a:r>
            <a:endParaRPr 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    extract=True)</a:t>
            </a:r>
            <a:endParaRPr 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image_path = os.path.join(os.path.dirname(image_path), 'photos')</a:t>
            </a:r>
            <a:endParaRPr 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lang="en-US" sz="2000"/>
          </a:p>
          <a:p>
            <a:pPr marL="3937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训练集和验证集</a:t>
            </a:r>
            <a:endParaRPr lang="en-US" sz="2000" b="1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data = image_classifier.Dataset.from_folder(image_path)</a:t>
            </a:r>
            <a:endParaRPr 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train_data, remaining_data = data.</a:t>
            </a:r>
            <a:r>
              <a:rPr lang="en-US" sz="2000">
                <a:solidFill>
                  <a:srgbClr val="FF0000"/>
                </a:solidFill>
              </a:rPr>
              <a:t>split</a:t>
            </a:r>
            <a:r>
              <a:rPr lang="en-US" sz="2000"/>
              <a:t>(0.8)</a:t>
            </a:r>
            <a:endParaRPr 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sz="2000"/>
              <a:t>test_data, validation_data = remaining_data.</a:t>
            </a:r>
            <a:r>
              <a:rPr lang="en-US" sz="2000">
                <a:solidFill>
                  <a:srgbClr val="FF0000"/>
                </a:solidFill>
              </a:rPr>
              <a:t>split</a:t>
            </a:r>
            <a:r>
              <a:rPr lang="en-US" sz="2000"/>
              <a:t>(0.5)</a:t>
            </a:r>
            <a:endParaRPr lang="en-US" sz="2000"/>
          </a:p>
        </p:txBody>
      </p:sp>
      <p:sp>
        <p:nvSpPr>
          <p:cNvPr id="5" name="副标题 4"/>
          <p:cNvSpPr/>
          <p:nvPr>
            <p:ph type="subTitle" idx="3"/>
          </p:nvPr>
        </p:nvSpPr>
        <p:spPr>
          <a:xfrm>
            <a:off x="695104" y="188586"/>
            <a:ext cx="4116400" cy="407600"/>
          </a:xfrm>
        </p:spPr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>
                <a:sym typeface="+mn-ea"/>
              </a:rPr>
              <a:t> </a:t>
            </a:r>
            <a:r>
              <a:rPr lang="zh-CN">
                <a:sym typeface="+mn-ea"/>
              </a:rPr>
              <a:t>参数</a:t>
            </a:r>
            <a:r>
              <a:rPr lang="zh-CN">
                <a:sym typeface="+mn-ea"/>
              </a:rPr>
              <a:t>设置</a:t>
            </a:r>
            <a:endParaRPr lang="zh-CN"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615" y="1628775"/>
            <a:ext cx="7814945" cy="4935855"/>
          </a:xfrm>
        </p:spPr>
        <p:txBody>
          <a:bodyPr anchor="t" anchorCtr="0">
            <a:normAutofit/>
          </a:bodyPr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 altLang="en-US" sz="2000"/>
              <a:t>spec = image_classifier.</a:t>
            </a:r>
            <a:r>
              <a:rPr lang="zh-CN" altLang="en-US" sz="2000">
                <a:solidFill>
                  <a:srgbClr val="FF0000"/>
                </a:solidFill>
              </a:rPr>
              <a:t>SupportedModels</a:t>
            </a:r>
            <a:r>
              <a:rPr lang="zh-CN" altLang="en-US" sz="2000"/>
              <a:t>.MOBILENET_V2</a:t>
            </a:r>
            <a:endParaRPr lang="zh-CN" alt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 altLang="en-US" sz="2000"/>
              <a:t>hparams = image_classifier.</a:t>
            </a:r>
            <a:r>
              <a:rPr lang="zh-CN" altLang="en-US" sz="2000">
                <a:solidFill>
                  <a:srgbClr val="FF0000"/>
                </a:solidFill>
              </a:rPr>
              <a:t>HParams</a:t>
            </a:r>
            <a:r>
              <a:rPr lang="zh-CN" altLang="en-US" sz="2000"/>
              <a:t>(export_dir="exported_model")</a:t>
            </a:r>
            <a:endParaRPr lang="zh-CN" alt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 altLang="en-US" sz="2000"/>
              <a:t>options = image_classifier.ImageClassifierOptions(supported_model=spec, hparams=hparams)</a:t>
            </a:r>
            <a:endParaRPr lang="zh-CN" altLang="en-US" sz="2000"/>
          </a:p>
        </p:txBody>
      </p:sp>
      <p:sp>
        <p:nvSpPr>
          <p:cNvPr id="5" name="副标题 4"/>
          <p:cNvSpPr/>
          <p:nvPr>
            <p:ph type="subTitle" idx="3"/>
          </p:nvPr>
        </p:nvSpPr>
        <p:spPr>
          <a:xfrm>
            <a:off x="695104" y="188586"/>
            <a:ext cx="4116400" cy="407600"/>
          </a:xfrm>
        </p:spPr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>
                <a:sym typeface="+mn-ea"/>
              </a:rPr>
              <a:t> </a:t>
            </a:r>
            <a:r>
              <a:rPr lang="zh-CN">
                <a:sym typeface="+mn-ea"/>
              </a:rPr>
              <a:t>开始</a:t>
            </a:r>
            <a:r>
              <a:rPr lang="zh-CN">
                <a:sym typeface="+mn-ea"/>
              </a:rPr>
              <a:t>训练</a:t>
            </a:r>
            <a:endParaRPr lang="zh-CN"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615" y="1628775"/>
            <a:ext cx="7814945" cy="4935855"/>
          </a:xfrm>
        </p:spPr>
        <p:txBody>
          <a:bodyPr anchor="t" anchorCtr="0">
            <a:normAutofit/>
          </a:bodyPr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 altLang="en-US" sz="2000"/>
              <a:t>model = image_classifier.ImageClassifier.</a:t>
            </a:r>
            <a:r>
              <a:rPr lang="zh-CN" altLang="en-US" sz="2000">
                <a:solidFill>
                  <a:srgbClr val="FF0000"/>
                </a:solidFill>
              </a:rPr>
              <a:t>create</a:t>
            </a:r>
            <a:r>
              <a:rPr lang="zh-CN" altLang="en-US" sz="2000"/>
              <a:t>(</a:t>
            </a:r>
            <a:endParaRPr lang="zh-CN" alt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 altLang="en-US" sz="2000"/>
              <a:t>    train_data = train_data,</a:t>
            </a:r>
            <a:endParaRPr lang="zh-CN" alt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 altLang="en-US" sz="2000"/>
              <a:t>    validation_data = validation_data,</a:t>
            </a:r>
            <a:endParaRPr lang="zh-CN" alt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 altLang="en-US" sz="2000"/>
              <a:t>    options=options,</a:t>
            </a:r>
            <a:endParaRPr lang="zh-CN" alt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 altLang="en-US" sz="2000"/>
              <a:t>)</a:t>
            </a:r>
            <a:endParaRPr lang="zh-CN" altLang="en-US" sz="2000"/>
          </a:p>
        </p:txBody>
      </p:sp>
      <p:sp>
        <p:nvSpPr>
          <p:cNvPr id="5" name="副标题 4"/>
          <p:cNvSpPr/>
          <p:nvPr>
            <p:ph type="subTitle" idx="3"/>
          </p:nvPr>
        </p:nvSpPr>
        <p:spPr>
          <a:xfrm>
            <a:off x="695104" y="188586"/>
            <a:ext cx="4116400" cy="407600"/>
          </a:xfrm>
        </p:spPr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>
                <a:sym typeface="+mn-ea"/>
              </a:rPr>
              <a:t>评估</a:t>
            </a:r>
            <a:r>
              <a:rPr lang="zh-CN">
                <a:sym typeface="+mn-ea"/>
              </a:rPr>
              <a:t>结果</a:t>
            </a:r>
            <a:endParaRPr lang="zh-CN"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615" y="1628775"/>
            <a:ext cx="7814945" cy="4935855"/>
          </a:xfrm>
        </p:spPr>
        <p:txBody>
          <a:bodyPr anchor="t" anchorCtr="0">
            <a:normAutofit/>
          </a:bodyPr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 altLang="en-US" sz="2000"/>
              <a:t>loss, acc = model.</a:t>
            </a:r>
            <a:r>
              <a:rPr lang="zh-CN" altLang="en-US" sz="2000">
                <a:solidFill>
                  <a:srgbClr val="FF0000"/>
                </a:solidFill>
              </a:rPr>
              <a:t>evaluate</a:t>
            </a:r>
            <a:r>
              <a:rPr lang="zh-CN" altLang="en-US" sz="2000"/>
              <a:t>(test_data)</a:t>
            </a:r>
            <a:endParaRPr lang="zh-CN" altLang="en-US" sz="2000"/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lang="zh-CN" altLang="en-US" sz="2000"/>
          </a:p>
        </p:txBody>
      </p:sp>
      <p:sp>
        <p:nvSpPr>
          <p:cNvPr id="5" name="副标题 4"/>
          <p:cNvSpPr/>
          <p:nvPr>
            <p:ph type="subTitle" idx="3"/>
          </p:nvPr>
        </p:nvSpPr>
        <p:spPr>
          <a:xfrm>
            <a:off x="695104" y="188586"/>
            <a:ext cx="4116400" cy="407600"/>
          </a:xfrm>
        </p:spPr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r>
              <a:rPr lang="en-US">
                <a:solidFill>
                  <a:schemeClr val="dk2"/>
                </a:solidFill>
                <a:sym typeface="Google Sans"/>
              </a:rPr>
              <a:t>MediaPipe</a:t>
            </a:r>
            <a:r>
              <a:rPr lang="zh-CN" altLang="en-US">
                <a:solidFill>
                  <a:schemeClr val="dk2"/>
                </a:solidFill>
                <a:sym typeface="Google Sans"/>
              </a:rPr>
              <a:t>在</a:t>
            </a:r>
            <a:r>
              <a:rPr lang="en-US" altLang="zh-CN">
                <a:solidFill>
                  <a:schemeClr val="dk2"/>
                </a:solidFill>
                <a:sym typeface="Google Sans"/>
              </a:rPr>
              <a:t>Android</a:t>
            </a:r>
            <a:r>
              <a:rPr lang="zh-CN" altLang="en-US">
                <a:solidFill>
                  <a:schemeClr val="dk2"/>
                </a:solidFill>
                <a:sym typeface="Google Sans"/>
              </a:rPr>
              <a:t>上</a:t>
            </a:r>
            <a:r>
              <a:rPr lang="zh-CN" altLang="en-US">
                <a:solidFill>
                  <a:schemeClr val="dk2"/>
                </a:solidFill>
                <a:sym typeface="Google Sans"/>
              </a:rPr>
              <a:t>使用</a:t>
            </a:r>
            <a:endParaRPr lang="zh-CN" altLang="en-US">
              <a:solidFill>
                <a:schemeClr val="dk2"/>
              </a:solidFill>
              <a:sym typeface="Google Sans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>
                <a:sym typeface="+mn-ea"/>
              </a:rPr>
              <a:t>初始化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615" y="1628775"/>
            <a:ext cx="7814945" cy="4935855"/>
          </a:xfrm>
        </p:spPr>
        <p:txBody>
          <a:bodyPr anchor="t" anchorCtr="0">
            <a:normAutofit lnSpcReduction="10000"/>
          </a:bodyPr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.tflite 文件通常放置在 asset 文件夹中，然后使用选项加载并准备解释器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lang="en-US"/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125" y="1988820"/>
            <a:ext cx="6624320" cy="42856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zh-CN" altLang="en-US"/>
              <a:t>关于我</a:t>
            </a:r>
            <a:endParaRPr lang="zh-CN" altLang="en-US"/>
          </a:p>
        </p:txBody>
      </p:sp>
      <p:sp>
        <p:nvSpPr>
          <p:cNvPr id="109" name="Google Shape;109;p21"/>
          <p:cNvSpPr txBox="1"/>
          <p:nvPr/>
        </p:nvSpPr>
        <p:spPr>
          <a:xfrm>
            <a:off x="768000" y="980178"/>
            <a:ext cx="7968800" cy="139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Google Developer  Experts in Android</a:t>
            </a:r>
            <a:endParaRPr lang="en-US" altLang="en-GB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曾就职于头部互联网公司十年研发，</a:t>
            </a:r>
            <a:r>
              <a:rPr lang="en-US" altLang="zh-CN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AI Native</a:t>
            </a:r>
            <a:r>
              <a:rPr lang="zh-CN" altLang="en-US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创业中</a:t>
            </a:r>
            <a:endParaRPr lang="zh-CN" altLang="en-US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AI </a:t>
            </a:r>
            <a:r>
              <a:rPr lang="zh-CN" altLang="en-US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迪生</a:t>
            </a:r>
            <a:r>
              <a:rPr lang="zh-CN" altLang="en-US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团队——多次黑客马拉松</a:t>
            </a:r>
            <a:r>
              <a:rPr lang="zh-CN" altLang="en-US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获奖</a:t>
            </a:r>
            <a:endParaRPr lang="zh-CN" altLang="en-US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>
                <a:sym typeface="+mn-ea"/>
              </a:rPr>
              <a:t> .tflite 文件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615" y="1628775"/>
            <a:ext cx="7814945" cy="4935855"/>
          </a:xfrm>
        </p:spPr>
        <p:txBody>
          <a:bodyPr anchor="t" anchorCtr="0">
            <a:normAutofit lnSpcReduction="10000"/>
          </a:bodyPr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不</a:t>
            </a:r>
            <a:r>
              <a:rPr lang="zh-CN"/>
              <a:t>要</a:t>
            </a:r>
            <a:r>
              <a:t>直接将位图加载到解释器，但必须先将其转换为数组或字节缓冲区。检查Netron，这是一个方便的可视化工具，可以在其中拖放.tflite 文件并获取输入和输出的信息。如果模型包含元数据，那么只需双击.tflite，Android Studio 就会向您显示信息：</a:t>
            </a: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lang="en-US"/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2348865"/>
            <a:ext cx="8105140" cy="40347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>
                <a:sym typeface="+mn-ea"/>
              </a:rPr>
              <a:t>预处理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615" y="1628775"/>
            <a:ext cx="7814945" cy="4935855"/>
          </a:xfrm>
        </p:spPr>
        <p:txBody>
          <a:bodyPr anchor="t" anchorCtr="0">
            <a:normAutofit lnSpcReduction="10000"/>
          </a:bodyPr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t>位图必须转换为字节缓冲区才能将其提供给解释器</a:t>
            </a:r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2042160"/>
            <a:ext cx="5299710" cy="41090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>
                <a:sym typeface="+mn-ea"/>
              </a:rPr>
              <a:t>推断</a:t>
            </a:r>
            <a:endParaRPr lang="zh-CN">
              <a:sym typeface="+mn-ea"/>
            </a:endParaRPr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sp>
        <p:nvSpPr>
          <p:cNvPr id="2" name="副标题 1"/>
          <p:cNvSpPr/>
          <p:nvPr>
            <p:ph type="subTitle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2132330"/>
            <a:ext cx="5308600" cy="546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3356610"/>
            <a:ext cx="90932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>
                <a:sym typeface="+mn-ea"/>
              </a:rPr>
              <a:t>MediaPipe’s Segmentation API</a:t>
            </a:r>
            <a:endParaRPr lang="zh-CN">
              <a:sym typeface="+mn-ea"/>
            </a:endParaRPr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1916430"/>
            <a:ext cx="8928100" cy="1295400"/>
          </a:xfrm>
          <a:prstGeom prst="rect">
            <a:avLst/>
          </a:prstGeom>
        </p:spPr>
      </p:pic>
      <p:sp>
        <p:nvSpPr>
          <p:cNvPr id="7" name="副标题 3"/>
          <p:cNvSpPr/>
          <p:nvPr/>
        </p:nvSpPr>
        <p:spPr>
          <a:xfrm>
            <a:off x="983615" y="1628775"/>
            <a:ext cx="7814945" cy="4935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1600" b="0" i="0" u="none" strike="noStrike" cap="none">
                <a:solidFill>
                  <a:srgbClr val="4250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/>
              <a:t>依赖</a:t>
            </a:r>
            <a:endParaRPr lang="zh-CN"/>
          </a:p>
        </p:txBody>
      </p:sp>
      <p:sp>
        <p:nvSpPr>
          <p:cNvPr id="8" name="副标题 3"/>
          <p:cNvSpPr/>
          <p:nvPr/>
        </p:nvSpPr>
        <p:spPr>
          <a:xfrm>
            <a:off x="1055370" y="3140710"/>
            <a:ext cx="7814945" cy="4935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1600" b="0" i="0" u="none" strike="noStrike" cap="none">
                <a:solidFill>
                  <a:srgbClr val="4250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/>
              <a:t>初始化</a:t>
            </a:r>
            <a:endParaRPr 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" y="3429000"/>
            <a:ext cx="6096000" cy="32886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>
                <a:sym typeface="+mn-ea"/>
              </a:rPr>
              <a:t>MediaPipe’s Segmentation API</a:t>
            </a:r>
            <a:endParaRPr lang="zh-CN">
              <a:sym typeface="+mn-ea"/>
            </a:endParaRPr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sp>
        <p:nvSpPr>
          <p:cNvPr id="7" name="副标题 3"/>
          <p:cNvSpPr/>
          <p:nvPr/>
        </p:nvSpPr>
        <p:spPr>
          <a:xfrm>
            <a:off x="983615" y="1628775"/>
            <a:ext cx="7814945" cy="4935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1600" b="0" i="0" u="none" strike="noStrike" cap="none">
                <a:solidFill>
                  <a:srgbClr val="4250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/>
              <a:t>载入</a:t>
            </a:r>
            <a:r>
              <a:rPr lang="zh-CN"/>
              <a:t>图片</a:t>
            </a:r>
            <a:endParaRPr lang="zh-CN"/>
          </a:p>
        </p:txBody>
      </p:sp>
      <p:sp>
        <p:nvSpPr>
          <p:cNvPr id="8" name="副标题 3"/>
          <p:cNvSpPr/>
          <p:nvPr/>
        </p:nvSpPr>
        <p:spPr>
          <a:xfrm>
            <a:off x="1055370" y="3140710"/>
            <a:ext cx="7814945" cy="4935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1600" b="0" i="0" u="none" strike="noStrike" cap="none">
                <a:solidFill>
                  <a:srgbClr val="4250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/>
              <a:t>推断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415" y="1916430"/>
            <a:ext cx="7797800" cy="1282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3572510"/>
            <a:ext cx="85217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>
                <a:sym typeface="+mn-ea"/>
              </a:rPr>
              <a:t>两种结果获取</a:t>
            </a:r>
            <a:r>
              <a:rPr lang="zh-CN">
                <a:sym typeface="+mn-ea"/>
              </a:rPr>
              <a:t>方式</a:t>
            </a:r>
            <a:endParaRPr lang="zh-CN">
              <a:sym typeface="+mn-ea"/>
            </a:endParaRPr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1700530"/>
            <a:ext cx="8608695" cy="4320540"/>
          </a:xfrm>
          <a:prstGeom prst="rect">
            <a:avLst/>
          </a:prstGeom>
        </p:spPr>
      </p:pic>
      <p:sp>
        <p:nvSpPr>
          <p:cNvPr id="9" name="副标题 3"/>
          <p:cNvSpPr/>
          <p:nvPr/>
        </p:nvSpPr>
        <p:spPr>
          <a:xfrm>
            <a:off x="983615" y="1392555"/>
            <a:ext cx="7814945" cy="4935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1600" b="0" i="0" u="none" strike="noStrike" cap="none">
                <a:solidFill>
                  <a:srgbClr val="4250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altLang="zh-CN"/>
              <a:t>1.</a:t>
            </a:r>
            <a:r>
              <a:rPr lang="zh-CN"/>
              <a:t>注册</a:t>
            </a:r>
            <a:r>
              <a:rPr lang="zh-CN"/>
              <a:t>监听</a:t>
            </a:r>
            <a:endParaRPr 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>
                <a:sym typeface="+mn-ea"/>
              </a:rPr>
              <a:t>两种结果获取</a:t>
            </a:r>
            <a:r>
              <a:rPr lang="zh-CN">
                <a:sym typeface="+mn-ea"/>
              </a:rPr>
              <a:t>方式</a:t>
            </a:r>
            <a:endParaRPr lang="zh-CN">
              <a:sym typeface="+mn-ea"/>
            </a:endParaRPr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sp>
        <p:nvSpPr>
          <p:cNvPr id="9" name="副标题 3"/>
          <p:cNvSpPr/>
          <p:nvPr/>
        </p:nvSpPr>
        <p:spPr>
          <a:xfrm>
            <a:off x="983615" y="1392555"/>
            <a:ext cx="7814945" cy="4935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1600" b="0" i="0" u="none" strike="noStrike" cap="none">
                <a:solidFill>
                  <a:srgbClr val="4250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altLang="zh-CN"/>
              <a:t>2.</a:t>
            </a:r>
            <a:r>
              <a:rPr lang="zh-CN" altLang="en-US"/>
              <a:t>增加依赖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1844675"/>
            <a:ext cx="7670800" cy="355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2564765"/>
            <a:ext cx="5181600" cy="355600"/>
          </a:xfrm>
          <a:prstGeom prst="rect">
            <a:avLst/>
          </a:prstGeom>
        </p:spPr>
      </p:pic>
      <p:sp>
        <p:nvSpPr>
          <p:cNvPr id="7" name="副标题 3"/>
          <p:cNvSpPr/>
          <p:nvPr/>
        </p:nvSpPr>
        <p:spPr>
          <a:xfrm>
            <a:off x="1110615" y="2276475"/>
            <a:ext cx="7814945" cy="4935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1600" b="0" i="0" u="none" strike="noStrike" cap="none">
                <a:solidFill>
                  <a:srgbClr val="4250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 altLang="en-US"/>
              <a:t>直接</a:t>
            </a:r>
            <a:r>
              <a:rPr lang="zh-CN" altLang="en-US"/>
              <a:t>获取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r>
              <a:rPr lang="zh-CN" altLang="en-US">
                <a:solidFill>
                  <a:schemeClr val="dk2"/>
                </a:solidFill>
                <a:sym typeface="Google Sans"/>
              </a:rPr>
              <a:t>抛砖引玉的</a:t>
            </a:r>
            <a:r>
              <a:rPr lang="zh-CN" altLang="en-US">
                <a:solidFill>
                  <a:schemeClr val="dk2"/>
                </a:solidFill>
                <a:sym typeface="Google Sans"/>
              </a:rPr>
              <a:t>例子</a:t>
            </a:r>
            <a:endParaRPr lang="zh-CN" altLang="en-US">
              <a:solidFill>
                <a:schemeClr val="dk2"/>
              </a:solidFill>
              <a:sym typeface="Google Sans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zh-CN">
                <a:sym typeface="+mn-ea"/>
              </a:rPr>
              <a:t>资料</a:t>
            </a:r>
            <a:endParaRPr lang="zh-CN" altLang="en-US">
              <a:sym typeface="+mn-ea"/>
            </a:endParaR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lang="zh-CN" altLang="en-US">
              <a:sym typeface="+mn-ea"/>
            </a:endParaR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lang="zh-CN" altLang="en-US">
              <a:sym typeface="+mn-ea"/>
            </a:endParaRPr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sp>
        <p:nvSpPr>
          <p:cNvPr id="200" name="Google Shape;200;p34"/>
          <p:cNvSpPr txBox="1"/>
          <p:nvPr/>
        </p:nvSpPr>
        <p:spPr>
          <a:xfrm>
            <a:off x="834675" y="1592400"/>
            <a:ext cx="6759900" cy="260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None/>
              <a:defRPr sz="1200" b="0" i="0" u="none" strike="noStrike" cap="none">
                <a:solidFill>
                  <a:srgbClr val="4250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1"/>
              </a:rPr>
              <a:t>New MediaPipe homepage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2"/>
              </a:rPr>
              <a:t>Feedback form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3"/>
              </a:rPr>
              <a:t>MediaPipe Studio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4"/>
              </a:rPr>
              <a:t>MediaPipe Model Maker docs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5"/>
              </a:rPr>
              <a:t>MediaPipe announcement during WiML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6"/>
              </a:rPr>
              <a:t>MediaPipe workshop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7"/>
              </a:rPr>
              <a:t>MediaPipe Task APIs GitHub repository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8"/>
              </a:rPr>
              <a:t>GoogleSamples GitHub repository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hlinkClick r:id="rId9"/>
              </a:rPr>
              <a:t>MediaPipe-testers Google Group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900"/>
          </a:p>
        </p:txBody>
      </p:sp>
      <p:sp>
        <p:nvSpPr>
          <p:cNvPr id="2" name="副标题 1"/>
          <p:cNvSpPr/>
          <p:nvPr>
            <p:ph type="subTitle" idx="2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r>
              <a:rPr lang="en-US" altLang="zh-CN">
                <a:sym typeface="+mn-ea"/>
              </a:rPr>
              <a:t>Thank you</a:t>
            </a:r>
            <a:endParaRPr lang="zh-CN" altLang="en-US">
              <a:sym typeface="+mn-ea"/>
            </a:endParaRPr>
          </a:p>
          <a:p>
            <a:pPr marL="50800" indent="0">
              <a:lnSpc>
                <a:spcPct val="80000"/>
              </a:lnSpc>
              <a:buFont typeface="Arial" panose="020B0604020202020204" pitchFamily="34" charset="0"/>
            </a:pPr>
            <a:endParaRPr lang="zh-CN" altLang="en-US">
              <a:sym typeface="+mn-ea"/>
            </a:endParaRPr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sp>
        <p:nvSpPr>
          <p:cNvPr id="2" name="副标题 1"/>
          <p:cNvSpPr/>
          <p:nvPr>
            <p:ph type="subTitle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5775" y="1052830"/>
            <a:ext cx="3606165" cy="4921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zh-CN" altLang="en-US"/>
              <a:t>使用的</a:t>
            </a:r>
            <a:r>
              <a:rPr lang="zh-CN" altLang="en-US"/>
              <a:t>例子</a:t>
            </a:r>
            <a:endParaRPr lang="zh-CN" altLang="en-US"/>
          </a:p>
        </p:txBody>
      </p:sp>
      <p:pic>
        <p:nvPicPr>
          <p:cNvPr id="6" name="Picture 5" descr="SP053-PS-Google-Pixel-Flat-Really-Blue-Mockup"/>
          <p:cNvPicPr>
            <a:picLocks noChangeAspect="1"/>
          </p:cNvPicPr>
          <p:nvPr/>
        </p:nvPicPr>
        <p:blipFill>
          <a:blip r:embed="rId1"/>
          <a:srcRect l="32224" t="13006" r="32092" b="13546"/>
          <a:stretch>
            <a:fillRect/>
          </a:stretch>
        </p:blipFill>
        <p:spPr>
          <a:xfrm>
            <a:off x="239395" y="1052195"/>
            <a:ext cx="2266950" cy="4846320"/>
          </a:xfrm>
          <a:prstGeom prst="rect">
            <a:avLst/>
          </a:prstGeom>
        </p:spPr>
      </p:pic>
      <p:pic>
        <p:nvPicPr>
          <p:cNvPr id="7" name="Picture 4" descr="ezgif.com-resi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1628775"/>
            <a:ext cx="2073910" cy="3734435"/>
          </a:xfrm>
          <a:prstGeom prst="rect">
            <a:avLst/>
          </a:prstGeom>
        </p:spPr>
      </p:pic>
      <p:pic>
        <p:nvPicPr>
          <p:cNvPr id="8" name="Picture 3" descr="SP053-PS-Google-Pixel-Flat-Really-Blue-Mockup"/>
          <p:cNvPicPr>
            <a:picLocks noChangeAspect="1"/>
          </p:cNvPicPr>
          <p:nvPr/>
        </p:nvPicPr>
        <p:blipFill>
          <a:blip r:embed="rId1"/>
          <a:srcRect l="32224" t="13006" r="32092" b="13546"/>
          <a:stretch>
            <a:fillRect/>
          </a:stretch>
        </p:blipFill>
        <p:spPr>
          <a:xfrm rot="16200000">
            <a:off x="4363720" y="995680"/>
            <a:ext cx="3098165" cy="6621780"/>
          </a:xfrm>
          <a:prstGeom prst="rect">
            <a:avLst/>
          </a:prstGeom>
        </p:spPr>
      </p:pic>
      <p:pic>
        <p:nvPicPr>
          <p:cNvPr id="9" name="Picture 5" descr="ezgif.com-video-to-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540" y="2925445"/>
            <a:ext cx="4963160" cy="2763520"/>
          </a:xfrm>
          <a:prstGeom prst="rect">
            <a:avLst/>
          </a:prstGeom>
        </p:spPr>
      </p:pic>
      <p:pic>
        <p:nvPicPr>
          <p:cNvPr id="10" name="20171017134656458297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8115" y="405130"/>
            <a:ext cx="2967355" cy="5907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6599335" y="98067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MediaPipe</a:t>
            </a:r>
            <a:r>
              <a:rPr lang="zh-CN" altLang="en-US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简介</a:t>
            </a:r>
            <a:endParaRPr lang="zh-CN" altLang="en-US"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en-GB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MediaPipe</a:t>
            </a:r>
            <a:r>
              <a:rPr lang="zh-CN" altLang="en-US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在</a:t>
            </a:r>
            <a:r>
              <a:rPr lang="en-US" altLang="zh-C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r>
              <a:rPr lang="zh-CN" altLang="en-US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上使用</a:t>
            </a:r>
            <a:endParaRPr lang="zh-CN" altLang="en-US"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dk2"/>
                </a:solidFill>
                <a:sym typeface="Google Sans"/>
              </a:rPr>
              <a:t>彩蛋</a:t>
            </a:r>
            <a:r>
              <a:rPr lang="en-US" altLang="zh-CN" sz="2400">
                <a:solidFill>
                  <a:schemeClr val="dk2"/>
                </a:solidFill>
                <a:sym typeface="Google Sans"/>
              </a:rPr>
              <a:t>-</a:t>
            </a:r>
            <a:r>
              <a:rPr lang="zh-CN" altLang="en-US" sz="2400">
                <a:solidFill>
                  <a:schemeClr val="dk2"/>
                </a:solidFill>
                <a:sym typeface="Google Sans"/>
              </a:rPr>
              <a:t>抛砖引玉的例子</a:t>
            </a:r>
            <a:endParaRPr lang="zh-CN" altLang="en-US"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0" y="6623600"/>
            <a:ext cx="12192000" cy="2344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1"/>
          <a:srcRect r="81402"/>
          <a:stretch>
            <a:fillRect/>
          </a:stretch>
        </p:blipFill>
        <p:spPr>
          <a:xfrm>
            <a:off x="254967" y="200733"/>
            <a:ext cx="406067" cy="407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type="subTitle" idx="3"/>
          </p:nvPr>
        </p:nvSpPr>
        <p:spPr>
          <a:xfrm>
            <a:off x="719869" y="200651"/>
            <a:ext cx="4116400" cy="40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zh-CN" altLang="en-GB" sz="1655"/>
              <a:t>目录</a:t>
            </a:r>
            <a:endParaRPr lang="zh-CN" altLang="en-GB" sz="165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r>
              <a:rPr lang="en-US">
                <a:solidFill>
                  <a:schemeClr val="dk2"/>
                </a:solidFill>
                <a:sym typeface="Google Sans"/>
              </a:rPr>
              <a:t>MediaPipe</a:t>
            </a:r>
            <a:r>
              <a:rPr lang="zh-CN" altLang="en-US">
                <a:solidFill>
                  <a:schemeClr val="dk2"/>
                </a:solidFill>
                <a:sym typeface="Google Sans"/>
              </a:rPr>
              <a:t>简介</a:t>
            </a:r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740" y="3510280"/>
            <a:ext cx="5785485" cy="25914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subTitle" idx="3"/>
          </p:nvPr>
        </p:nvSpPr>
        <p:spPr>
          <a:xfrm>
            <a:off x="719869" y="200651"/>
            <a:ext cx="4116400" cy="40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zh-CN" altLang="en-GB" sz="1655"/>
              <a:t>简介</a:t>
            </a:r>
            <a:endParaRPr lang="zh-CN" altLang="en-GB" sz="1655"/>
          </a:p>
        </p:txBody>
      </p:sp>
      <p:sp>
        <p:nvSpPr>
          <p:cNvPr id="109" name="Google Shape;109;p21"/>
          <p:cNvSpPr txBox="1"/>
          <p:nvPr/>
        </p:nvSpPr>
        <p:spPr>
          <a:xfrm>
            <a:off x="767715" y="981075"/>
            <a:ext cx="6669405" cy="570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6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MediaPipe 提供开源的跨平台、可定制的实时和流媒体 ML 解决方案。它支持许多 Google 顶级应用的 ML，并且越来越多的第三方开发者也在使用。</a:t>
            </a:r>
            <a:endParaRPr lang="en-GB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用于构建跨平台、硬件加速的 机器学习管道。它可用于执行各种任务，例如人脸检测、手部跟踪、对象检测、文本分类、图像分割、手势识别、交互式图像分割等等。</a:t>
            </a:r>
            <a:endParaRPr lang="en-GB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媒体管道设计简单易用，提供了多种预训练模型，可以用来快速上手。</a:t>
            </a:r>
            <a:endParaRPr lang="en-GB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6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MediaPipe 的解决方案专注</a:t>
            </a:r>
            <a:r>
              <a:rPr lang="zh-CN" altLang="en-GB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于</a:t>
            </a:r>
            <a:r>
              <a:rPr lang="en-GB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API和工具：</a:t>
            </a:r>
            <a:endParaRPr lang="en-GB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Google Sans"/>
              <a:buChar char="●"/>
            </a:pPr>
            <a:r>
              <a:rPr lang="en-GB" sz="1865" b="1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MediaPipe Tasks - </a:t>
            </a:r>
            <a:r>
              <a:rPr lang="en-GB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低代码API，用于创建和部署高级自定义ML解决方案</a:t>
            </a:r>
            <a:endParaRPr lang="en-GB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Google Sans"/>
              <a:buChar char="●"/>
            </a:pPr>
            <a:r>
              <a:rPr lang="en-GB" sz="1865" b="1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MediaPipe Model Maker - </a:t>
            </a:r>
            <a:r>
              <a:rPr lang="en-GB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低代码API，允许使用您自己的数据定制解决方案</a:t>
            </a:r>
            <a:endParaRPr lang="en-GB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Google Sans"/>
              <a:buChar char="●"/>
            </a:pPr>
            <a:r>
              <a:rPr lang="en-GB" sz="1865" b="1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MediaPipe Studio</a:t>
            </a:r>
            <a:r>
              <a:rPr lang="en-US" altLang="en-GB" sz="1865" b="1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 - </a:t>
            </a:r>
            <a:r>
              <a:rPr lang="en-GB" sz="1865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无代码编辑器，用于创建和定制模型和管道、原型设计、基准测试，以及部署高级生产级解决方案。</a:t>
            </a:r>
            <a:endParaRPr lang="en-GB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2080" y="1485265"/>
            <a:ext cx="3736975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subTitle" idx="3"/>
          </p:nvPr>
        </p:nvSpPr>
        <p:spPr>
          <a:xfrm>
            <a:off x="719869" y="200651"/>
            <a:ext cx="4116400" cy="40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zh-CN" altLang="en-US" sz="1655">
                <a:sym typeface="+mn-ea"/>
              </a:rPr>
              <a:t>主要功能</a:t>
            </a:r>
            <a:endParaRPr lang="zh-CN" altLang="en-GB" sz="1655"/>
          </a:p>
        </p:txBody>
      </p:sp>
      <p:sp>
        <p:nvSpPr>
          <p:cNvPr id="109" name="Google Shape;109;p21"/>
          <p:cNvSpPr txBox="1"/>
          <p:nvPr/>
        </p:nvSpPr>
        <p:spPr>
          <a:xfrm>
            <a:off x="768000" y="980178"/>
            <a:ext cx="7968800" cy="167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65">
                <a:sym typeface="+mn-ea"/>
              </a:rPr>
              <a:t>跨平台：MediaPipe可以在多种平台上使用，包括Android、Web、Python。</a:t>
            </a:r>
            <a:endParaRPr lang="zh-CN" altLang="en-US" sz="186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65">
                <a:sym typeface="+mn-ea"/>
              </a:rPr>
              <a:t>硬件加速： MediaPipe使用硬件加速来提高性能。</a:t>
            </a:r>
            <a:endParaRPr lang="zh-CN" altLang="en-US" sz="186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65">
                <a:sym typeface="+mn-ea"/>
              </a:rPr>
              <a:t>易于使用：MediaPipe 的设计易于使用，即使对于初学者也是如此。</a:t>
            </a:r>
            <a:endParaRPr lang="zh-CN" altLang="en-US" sz="186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65">
                <a:sym typeface="+mn-ea"/>
              </a:rPr>
              <a:t>预训练模型：MediaPipe提供了多种预训练模型，可用于快速入门。</a:t>
            </a:r>
            <a:endParaRPr lang="en-GB" sz="1865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三个主要的模块</a:t>
            </a:r>
            <a:endParaRPr lang="zh-CN" altLang="en-US"/>
          </a:p>
        </p:txBody>
      </p:sp>
      <p:sp>
        <p:nvSpPr>
          <p:cNvPr id="4" name="副标题 3"/>
          <p:cNvSpPr/>
          <p:nvPr>
            <p:ph type="subTitle" idx="2"/>
          </p:nvPr>
        </p:nvSpPr>
        <p:spPr/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Tasks</a:t>
            </a:r>
            <a:r>
              <a:rPr lang="en-US" altLang="zh-CN"/>
              <a:t>-</a:t>
            </a:r>
            <a:r>
              <a:rPr lang="zh-CN" altLang="en-US"/>
              <a:t>任务</a:t>
            </a:r>
            <a:endParaRPr lang="zh-CN" altLang="en-US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Model Maker</a:t>
            </a:r>
            <a:r>
              <a:rPr lang="en-US" altLang="zh-CN"/>
              <a:t>-模型制作器</a:t>
            </a:r>
            <a:endParaRPr lang="en-US" altLang="zh-CN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MediaPipe</a:t>
            </a:r>
            <a:r>
              <a:rPr lang="en-US" altLang="zh-CN"/>
              <a:t> </a:t>
            </a:r>
            <a:r>
              <a:rPr lang="zh-CN" altLang="en-US"/>
              <a:t>Studio</a:t>
            </a:r>
            <a:r>
              <a:rPr lang="en-US" altLang="zh-CN"/>
              <a:t>-</a:t>
            </a:r>
            <a:r>
              <a:rPr lang="zh-CN" altLang="en-US"/>
              <a:t>工作</a:t>
            </a:r>
            <a:r>
              <a:rPr lang="zh-CN" altLang="en-US"/>
              <a:t>坊</a:t>
            </a:r>
            <a:endParaRPr lang="zh-CN" altLang="en-US"/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7485" y="1988820"/>
            <a:ext cx="7908925" cy="3429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1"/>
          </p:nvPr>
        </p:nvSpPr>
        <p:spPr>
          <a:xfrm>
            <a:off x="839248" y="764855"/>
            <a:ext cx="6948800" cy="775600"/>
          </a:xfrm>
        </p:spPr>
        <p:txBody>
          <a:bodyPr/>
          <a:p>
            <a:pPr marL="50800" indent="0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Tasks</a:t>
            </a:r>
            <a:endParaRPr lang="zh-CN" altLang="en-US"/>
          </a:p>
        </p:txBody>
      </p:sp>
      <p:sp>
        <p:nvSpPr>
          <p:cNvPr id="4" name="副标题 3"/>
          <p:cNvSpPr/>
          <p:nvPr>
            <p:ph type="subTitle" idx="2"/>
          </p:nvPr>
        </p:nvSpPr>
        <p:spPr>
          <a:xfrm>
            <a:off x="983596" y="1628725"/>
            <a:ext cx="5823600" cy="2098400"/>
          </a:xfrm>
        </p:spPr>
        <p:txBody>
          <a:bodyPr>
            <a:normAutofit fontScale="90000" lnSpcReduction="10000"/>
          </a:bodyPr>
          <a:p>
            <a:pPr marL="50800" indent="0">
              <a:buFont typeface="Arial" panose="020B0604020202020204" pitchFamily="34" charset="0"/>
            </a:pPr>
            <a:r>
              <a:rPr lang="en-US" altLang="zh-CN"/>
              <a:t>Tasks</a:t>
            </a:r>
            <a:r>
              <a:rPr lang="zh-CN" altLang="en-US"/>
              <a:t>包括用于将机器学习解决方案部署到设备上的一组库。</a:t>
            </a:r>
            <a:endParaRPr lang="zh-CN" altLang="en-US"/>
          </a:p>
          <a:p>
            <a:pPr marL="50800" indent="0">
              <a:buFont typeface="Arial" panose="020B0604020202020204" pitchFamily="34" charset="0"/>
            </a:pPr>
            <a:r>
              <a:rPr lang="zh-CN" altLang="en-US"/>
              <a:t>它支持多种平台，包括Android、Web、Python，并且即将推出对iOS的支持。</a:t>
            </a:r>
            <a:endParaRPr lang="zh-CN" altLang="en-US"/>
          </a:p>
          <a:p>
            <a:pPr marL="50800" indent="0">
              <a:buFont typeface="Arial" panose="020B0604020202020204" pitchFamily="34" charset="0"/>
            </a:pPr>
            <a:endParaRPr lang="zh-CN" altLang="en-US"/>
          </a:p>
          <a:p>
            <a:pPr marL="50800" indent="0">
              <a:buFont typeface="Arial" panose="020B0604020202020204" pitchFamily="34" charset="0"/>
            </a:pPr>
            <a:r>
              <a:rPr lang="zh-CN" altLang="en-US"/>
              <a:t>以下是任务的特点——</a:t>
            </a:r>
            <a:endParaRPr lang="zh-CN" altLang="en-US"/>
          </a:p>
          <a:p>
            <a:pPr marL="50800" indent="0">
              <a:buFont typeface="Arial" panose="020B0604020202020204" pitchFamily="34" charset="0"/>
            </a:pPr>
            <a:endParaRPr lang="zh-CN" altLang="en-US"/>
          </a:p>
          <a:p>
            <a:pPr marL="336550" indent="-285750">
              <a:buFont typeface="Arial" panose="020B0604020202020204" pitchFamily="34" charset="0"/>
              <a:buChar char="•"/>
            </a:pPr>
            <a:r>
              <a:rPr lang="zh-CN" altLang="en-US"/>
              <a:t>易于使用：提供的 API 非常易于使用，您只需专注于将 ML 功能添加到您的应用程序中，而不用专注于如何编写推理逻辑。</a:t>
            </a:r>
            <a:endParaRPr lang="zh-CN" altLang="en-US"/>
          </a:p>
          <a:p>
            <a:pPr marL="336550" indent="-285750">
              <a:buFont typeface="Arial" panose="020B0604020202020204" pitchFamily="34" charset="0"/>
              <a:buChar char="•"/>
            </a:pPr>
            <a:r>
              <a:rPr lang="zh-CN" altLang="en-US"/>
              <a:t>高性能：MediaPipe Tasks 通过使用多种技术（包括模型优化、硬件加速和管道优化。</a:t>
            </a:r>
            <a:endParaRPr lang="zh-CN" altLang="en-US"/>
          </a:p>
          <a:p>
            <a:pPr marL="50800" indent="0">
              <a:buFont typeface="Arial" panose="020B0604020202020204" pitchFamily="34" charset="0"/>
            </a:pPr>
            <a:r>
              <a:rPr lang="zh-CN" altLang="en-US"/>
              <a:t>就Android而言，任务分为三个主要包——文本、视觉和音频。</a:t>
            </a:r>
            <a:endParaRPr lang="zh-CN" altLang="en-US"/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>
            <a:normAutofit fontScale="70000"/>
          </a:bodyPr>
          <a:p>
            <a:r>
              <a:rPr lang="en-US" altLang="zh-CN"/>
              <a:t>Mediepipe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3815080"/>
            <a:ext cx="5814695" cy="21310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oogle Color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A4337"/>
      </a:accent2>
      <a:accent3>
        <a:srgbClr val="F3B400"/>
      </a:accent3>
      <a:accent4>
        <a:srgbClr val="0C9D58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Google Color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A4337"/>
      </a:accent2>
      <a:accent3>
        <a:srgbClr val="F3B400"/>
      </a:accent3>
      <a:accent4>
        <a:srgbClr val="0C9D58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3223</Words>
  <Application>WPS 文字</Application>
  <PresentationFormat/>
  <Paragraphs>256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宋体</vt:lpstr>
      <vt:lpstr>Wingdings</vt:lpstr>
      <vt:lpstr>Arial</vt:lpstr>
      <vt:lpstr>Calibri</vt:lpstr>
      <vt:lpstr>Google Sans</vt:lpstr>
      <vt:lpstr>Thonburi</vt:lpstr>
      <vt:lpstr>Helvetica Neue</vt:lpstr>
      <vt:lpstr>Google Sans Medium</vt:lpstr>
      <vt:lpstr>Roboto</vt:lpstr>
      <vt:lpstr>Apple SD Gothic Neo</vt:lpstr>
      <vt:lpstr>微软雅黑</vt:lpstr>
      <vt:lpstr>汉仪旗黑</vt:lpstr>
      <vt:lpstr>宋体</vt:lpstr>
      <vt:lpstr>Arial Unicode MS</vt:lpstr>
      <vt:lpstr>汉仪书宋二KW</vt:lpstr>
      <vt:lpstr>Roboto Mono Light</vt:lpstr>
      <vt:lpstr>1_Office Theme</vt:lpstr>
      <vt:lpstr>2_Office Theme</vt:lpstr>
      <vt:lpstr>Eliyar Eziz</vt:lpstr>
      <vt:lpstr>PowerPoint 演示文稿</vt:lpstr>
      <vt:lpstr>PowerPoint 演示文稿</vt:lpstr>
      <vt:lpstr>PowerPoint 演示文稿</vt:lpstr>
      <vt:lpstr>MediaPipe简介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MediaPipe在Android上使用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抛砖引玉的例子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爽朗的栗子</cp:lastModifiedBy>
  <cp:revision>54</cp:revision>
  <dcterms:created xsi:type="dcterms:W3CDTF">2023-11-19T05:15:51Z</dcterms:created>
  <dcterms:modified xsi:type="dcterms:W3CDTF">2023-11-19T05:15:51Z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B667AD5CD8982C0194935965861A86A1_43</vt:lpwstr>
  </property>
  <property fmtid="{D5CDD505-2E9C-101B-9397-08002B2CF9AE}" pid="3" name="KSOProductBuildVer">
    <vt:lpwstr>2052-5.4.1.7920</vt:lpwstr>
  </property>
</Properties>
</file>